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20" r:id="rId1"/>
  </p:sldMasterIdLst>
  <p:notesMasterIdLst>
    <p:notesMasterId r:id="rId6"/>
  </p:notesMasterIdLst>
  <p:handoutMasterIdLst>
    <p:handoutMasterId r:id="rId7"/>
  </p:handoutMasterIdLst>
  <p:sldIdLst>
    <p:sldId id="271" r:id="rId2"/>
    <p:sldId id="318" r:id="rId3"/>
    <p:sldId id="319" r:id="rId4"/>
    <p:sldId id="31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9966"/>
    <a:srgbClr val="A6B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60" d="100"/>
          <a:sy n="160" d="100"/>
        </p:scale>
        <p:origin x="1104" y="-27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6C039A3-F688-451E-999C-25B1C220322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C25FEDA-0536-4D09-BDF0-80F36E3CE1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60D2EC-A96F-4245-8A8B-62FB2628FD0E}" type="datetimeFigureOut">
              <a:rPr lang="zh-TW" altLang="en-US" smtClean="0"/>
              <a:t>2021-07-20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0B202C9-92CA-44CC-B8DD-C27AAA97C38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29F4375-966F-4DED-9267-2F40CF812A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6DFF9-15EE-4605-9538-83C6458DD9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89608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34230-6950-4651-87AF-DA9091757B2C}" type="datetimeFigureOut">
              <a:rPr lang="zh-TW" altLang="en-US" smtClean="0"/>
              <a:t>2021-07-20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FDDC2-66B8-4871-B37E-F717B5EC08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1206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 Rounded MT Bold" panose="020F07040305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45720" indent="0">
              <a:buNone/>
              <a:defRPr sz="2400">
                <a:latin typeface="Arial Rounded MT Bold" panose="020F0704030504030204" pitchFamily="34" charset="0"/>
                <a:ea typeface="微軟正黑體" panose="020B0604030504040204" pitchFamily="34" charset="-12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329CF-B452-4697-B412-1FB117140394}" type="datetime1">
              <a:rPr lang="en-US" altLang="zh-TW" smtClean="0"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613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BF67075-1A7C-42E8-B9C0-FD303942B987}" type="datetime1">
              <a:rPr lang="en-US" altLang="zh-TW" smtClean="0"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44991" y="6222702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accent1"/>
                </a:solidFill>
                <a:latin typeface="Arial Rounded MT Bold" panose="020F070403050403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297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231BF3-811F-4664-94BA-466CC2361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1386" y="3234018"/>
            <a:ext cx="4840941" cy="1770529"/>
          </a:xfrm>
          <a:blipFill dpi="0" rotWithShape="0">
            <a:blip r:embed="rId2"/>
            <a:srcRect/>
            <a:tile tx="0" ty="0" sx="100000" sy="100000" flip="none" algn="tl"/>
          </a:blipFill>
        </p:spPr>
        <p:txBody>
          <a:bodyPr>
            <a:normAutofit/>
          </a:bodyPr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</a:rPr>
              <a:t>幼兒</a:t>
            </a:r>
            <a:r>
              <a:rPr lang="zh-TW" altLang="en-US" sz="2400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點日記管理系統 使用教程</a:t>
            </a:r>
            <a:br>
              <a:rPr lang="en-US" altLang="zh-TW" sz="2800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</a:br>
            <a:br>
              <a:rPr lang="en-US" altLang="zh-TW" sz="2800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</a:br>
            <a:r>
              <a:rPr lang="en-US" altLang="zh-TW" sz="3000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#5 </a:t>
            </a:r>
            <a:r>
              <a:rPr lang="zh-TW" altLang="en-US" sz="3000" b="1" dirty="0">
                <a:solidFill>
                  <a:schemeClr val="bg1"/>
                </a:solidFill>
              </a:rPr>
              <a:t>專案上線操作</a:t>
            </a:r>
            <a:endParaRPr lang="zh-TW" altLang="en-US" sz="3000" b="1" dirty="0">
              <a:solidFill>
                <a:schemeClr val="bg1"/>
              </a:solidFill>
              <a:latin typeface="Arial Rounded MT Bold" panose="020F070403050403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F074AF99-F228-4063-AB4E-3C8811ECF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325" y="1660299"/>
            <a:ext cx="1388552" cy="994133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FEA12DD7-5CE1-4905-A615-7A30027220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0500" y="1583413"/>
            <a:ext cx="1157228" cy="1147904"/>
          </a:xfrm>
          <a:prstGeom prst="rect">
            <a:avLst/>
          </a:prstGeom>
        </p:spPr>
      </p:pic>
      <p:sp>
        <p:nvSpPr>
          <p:cNvPr id="14" name="標題 1">
            <a:extLst>
              <a:ext uri="{FF2B5EF4-FFF2-40B4-BE49-F238E27FC236}">
                <a16:creationId xmlns:a16="http://schemas.microsoft.com/office/drawing/2014/main" id="{C467D14C-DF8A-4AF6-BB3E-234236E47504}"/>
              </a:ext>
            </a:extLst>
          </p:cNvPr>
          <p:cNvSpPr txBox="1">
            <a:spLocks/>
          </p:cNvSpPr>
          <p:nvPr/>
        </p:nvSpPr>
        <p:spPr>
          <a:xfrm>
            <a:off x="4774601" y="1901540"/>
            <a:ext cx="2714513" cy="511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en-US" altLang="zh-TW" sz="36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x</a:t>
            </a:r>
            <a:endParaRPr lang="zh-TW" altLang="en-US" sz="3600" dirty="0">
              <a:solidFill>
                <a:srgbClr val="002060"/>
              </a:solidFill>
              <a:latin typeface="Arial Rounded MT Bold" panose="020F07040305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CB200426-CEA8-4A45-8B49-8FFABF5A7E8B}"/>
              </a:ext>
            </a:extLst>
          </p:cNvPr>
          <p:cNvSpPr txBox="1">
            <a:spLocks/>
          </p:cNvSpPr>
          <p:nvPr/>
        </p:nvSpPr>
        <p:spPr>
          <a:xfrm>
            <a:off x="9028590" y="254041"/>
            <a:ext cx="2982897" cy="323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r>
              <a:rPr lang="zh-TW" altLang="en-US" sz="1400" dirty="0">
                <a:solidFill>
                  <a:srgbClr val="002060"/>
                </a:solidFill>
              </a:rPr>
              <a:t>陳怡霖  </a:t>
            </a:r>
            <a:r>
              <a:rPr lang="en-US" altLang="zh-TW" sz="14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lynn915@stat.sinica.edu.tw</a:t>
            </a:r>
            <a:endParaRPr lang="zh-TW" altLang="en-US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37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標題 1">
            <a:extLst>
              <a:ext uri="{FF2B5EF4-FFF2-40B4-BE49-F238E27FC236}">
                <a16:creationId xmlns:a16="http://schemas.microsoft.com/office/drawing/2014/main" id="{2C06A758-8528-49BD-AFA1-65BAF0677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499" y="467105"/>
            <a:ext cx="10813002" cy="714124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solidFill>
                  <a:srgbClr val="7030A0"/>
                </a:solidFill>
              </a:rPr>
              <a:t>上線確認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01CBAC6-068B-4119-B5E2-878847C34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429" y="3079808"/>
            <a:ext cx="929721" cy="1188823"/>
          </a:xfrm>
          <a:prstGeom prst="rect">
            <a:avLst/>
          </a:prstGeom>
        </p:spPr>
      </p:pic>
      <p:pic>
        <p:nvPicPr>
          <p:cNvPr id="4" name="Picture 2" descr="能容易地修改或编辑Vector Illustration Icon的秘书向量例证- 插画包括有私有, 管理员: 140949626">
            <a:extLst>
              <a:ext uri="{FF2B5EF4-FFF2-40B4-BE49-F238E27FC236}">
                <a16:creationId xmlns:a16="http://schemas.microsoft.com/office/drawing/2014/main" id="{1EA44C62-BBEA-4AFC-979E-563455C170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8" b="6053"/>
          <a:stretch/>
        </p:blipFill>
        <p:spPr bwMode="auto">
          <a:xfrm>
            <a:off x="925425" y="3325029"/>
            <a:ext cx="665372" cy="698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F24987E-D550-422A-861D-A62A2D508F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490" t="44285" r="34029" b="16492"/>
          <a:stretch/>
        </p:blipFill>
        <p:spPr>
          <a:xfrm>
            <a:off x="1917575" y="1369438"/>
            <a:ext cx="2752076" cy="2826710"/>
          </a:xfrm>
          <a:prstGeom prst="rect">
            <a:avLst/>
          </a:prstGeom>
        </p:spPr>
      </p:pic>
      <p:pic>
        <p:nvPicPr>
          <p:cNvPr id="7" name="Picture 4" descr="裝修怕糾紛?裝修寶-裝潢保障,履約保管,修繕貸款|信義居家">
            <a:extLst>
              <a:ext uri="{FF2B5EF4-FFF2-40B4-BE49-F238E27FC236}">
                <a16:creationId xmlns:a16="http://schemas.microsoft.com/office/drawing/2014/main" id="{E0ADDCF0-636A-47E0-8868-BC69753023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425" y="2212164"/>
            <a:ext cx="665372" cy="665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D63A7EF-1D69-44EC-BB76-55434A468F2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7427" t="21877" r="15898" b="64374"/>
          <a:stretch/>
        </p:blipFill>
        <p:spPr>
          <a:xfrm>
            <a:off x="4948277" y="1890985"/>
            <a:ext cx="1026024" cy="1188823"/>
          </a:xfrm>
          <a:prstGeom prst="rect">
            <a:avLst/>
          </a:prstGeom>
        </p:spPr>
      </p:pic>
      <p:sp>
        <p:nvSpPr>
          <p:cNvPr id="10" name="標題 1">
            <a:extLst>
              <a:ext uri="{FF2B5EF4-FFF2-40B4-BE49-F238E27FC236}">
                <a16:creationId xmlns:a16="http://schemas.microsoft.com/office/drawing/2014/main" id="{8D4F6A6F-F16E-4517-8223-F8AFB82A775B}"/>
              </a:ext>
            </a:extLst>
          </p:cNvPr>
          <p:cNvSpPr txBox="1">
            <a:spLocks/>
          </p:cNvSpPr>
          <p:nvPr/>
        </p:nvSpPr>
        <p:spPr>
          <a:xfrm>
            <a:off x="689499" y="5230598"/>
            <a:ext cx="10813002" cy="71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en-US" altLang="zh-TW" sz="1600" dirty="0">
                <a:solidFill>
                  <a:srgbClr val="7030A0"/>
                </a:solidFill>
              </a:rPr>
              <a:t>https://kit.geohealth.tw/questionnaire.php?project_id=110001&amp;iid=M1001001&amp;random_code=5hhVnnTnNw</a:t>
            </a:r>
            <a:endParaRPr lang="zh-TW" altLang="en-US" sz="1600" dirty="0">
              <a:solidFill>
                <a:srgbClr val="7030A0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DDC6BE7-58DA-497E-86D7-A04006F095E0}"/>
              </a:ext>
            </a:extLst>
          </p:cNvPr>
          <p:cNvSpPr/>
          <p:nvPr/>
        </p:nvSpPr>
        <p:spPr>
          <a:xfrm>
            <a:off x="3098307" y="5414138"/>
            <a:ext cx="1849970" cy="38297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49A8A2F2-493B-4B48-A893-6055C0AE83B9}"/>
              </a:ext>
            </a:extLst>
          </p:cNvPr>
          <p:cNvSpPr txBox="1">
            <a:spLocks/>
          </p:cNvSpPr>
          <p:nvPr/>
        </p:nvSpPr>
        <p:spPr>
          <a:xfrm>
            <a:off x="2858095" y="5934590"/>
            <a:ext cx="2330394" cy="511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zh-TW" altLang="en-US" sz="1500" dirty="0">
                <a:solidFill>
                  <a:srgbClr val="00B0F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網站下的這隻 </a:t>
            </a:r>
            <a:r>
              <a:rPr lang="en-US" altLang="zh-TW" sz="1500" dirty="0">
                <a:solidFill>
                  <a:srgbClr val="00B0F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php </a:t>
            </a:r>
            <a:r>
              <a:rPr lang="zh-TW" altLang="en-US" sz="1500" dirty="0">
                <a:solidFill>
                  <a:srgbClr val="00B0F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檔案</a:t>
            </a:r>
          </a:p>
        </p:txBody>
      </p:sp>
      <p:sp>
        <p:nvSpPr>
          <p:cNvPr id="14" name="標題 1">
            <a:extLst>
              <a:ext uri="{FF2B5EF4-FFF2-40B4-BE49-F238E27FC236}">
                <a16:creationId xmlns:a16="http://schemas.microsoft.com/office/drawing/2014/main" id="{AFDE409D-EBD1-48B0-B2B9-09F6FCBC75BE}"/>
              </a:ext>
            </a:extLst>
          </p:cNvPr>
          <p:cNvSpPr txBox="1">
            <a:spLocks/>
          </p:cNvSpPr>
          <p:nvPr/>
        </p:nvSpPr>
        <p:spPr>
          <a:xfrm>
            <a:off x="5413138" y="4984905"/>
            <a:ext cx="1026024" cy="4174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zh-TW" altLang="en-US" sz="16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專案編號</a:t>
            </a:r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8D7E81DD-0A32-453A-AD96-BBA1647A8265}"/>
              </a:ext>
            </a:extLst>
          </p:cNvPr>
          <p:cNvCxnSpPr>
            <a:cxnSpLocks/>
          </p:cNvCxnSpPr>
          <p:nvPr/>
        </p:nvCxnSpPr>
        <p:spPr>
          <a:xfrm>
            <a:off x="5051023" y="5797113"/>
            <a:ext cx="1846555" cy="0"/>
          </a:xfrm>
          <a:prstGeom prst="line">
            <a:avLst/>
          </a:prstGeom>
          <a:ln w="381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F453B59E-C4EF-45C3-A5CA-D2509E2E5164}"/>
              </a:ext>
            </a:extLst>
          </p:cNvPr>
          <p:cNvCxnSpPr>
            <a:cxnSpLocks/>
          </p:cNvCxnSpPr>
          <p:nvPr/>
        </p:nvCxnSpPr>
        <p:spPr>
          <a:xfrm>
            <a:off x="7023346" y="5797113"/>
            <a:ext cx="1392685" cy="0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標題 1">
            <a:extLst>
              <a:ext uri="{FF2B5EF4-FFF2-40B4-BE49-F238E27FC236}">
                <a16:creationId xmlns:a16="http://schemas.microsoft.com/office/drawing/2014/main" id="{4BF69F74-5E3C-44CE-B7E6-1E4CEB4A63EC}"/>
              </a:ext>
            </a:extLst>
          </p:cNvPr>
          <p:cNvSpPr txBox="1">
            <a:spLocks/>
          </p:cNvSpPr>
          <p:nvPr/>
        </p:nvSpPr>
        <p:spPr>
          <a:xfrm>
            <a:off x="7206676" y="4982807"/>
            <a:ext cx="1026024" cy="4174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zh-TW" altLang="en-US" sz="1600" b="1" dirty="0">
                <a:solidFill>
                  <a:schemeClr val="accent6">
                    <a:lumMod val="75000"/>
                  </a:schemeClr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會員編號</a:t>
            </a:r>
          </a:p>
        </p:txBody>
      </p: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7500D562-E32A-4C09-97C7-FD1001AFFA0C}"/>
              </a:ext>
            </a:extLst>
          </p:cNvPr>
          <p:cNvCxnSpPr>
            <a:cxnSpLocks/>
          </p:cNvCxnSpPr>
          <p:nvPr/>
        </p:nvCxnSpPr>
        <p:spPr>
          <a:xfrm>
            <a:off x="8541427" y="5797113"/>
            <a:ext cx="2795357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標題 1">
            <a:extLst>
              <a:ext uri="{FF2B5EF4-FFF2-40B4-BE49-F238E27FC236}">
                <a16:creationId xmlns:a16="http://schemas.microsoft.com/office/drawing/2014/main" id="{7BABAC20-DEA1-43C7-94AD-0D6B3F5F13F4}"/>
              </a:ext>
            </a:extLst>
          </p:cNvPr>
          <p:cNvSpPr txBox="1">
            <a:spLocks/>
          </p:cNvSpPr>
          <p:nvPr/>
        </p:nvSpPr>
        <p:spPr>
          <a:xfrm>
            <a:off x="9426093" y="4982807"/>
            <a:ext cx="1026024" cy="4174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zh-TW" altLang="en-US" sz="1600" b="1" dirty="0">
                <a:solidFill>
                  <a:schemeClr val="accent5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隨機碼</a:t>
            </a:r>
          </a:p>
        </p:txBody>
      </p:sp>
      <p:sp>
        <p:nvSpPr>
          <p:cNvPr id="36" name="想法泡泡: 雲朵 35">
            <a:extLst>
              <a:ext uri="{FF2B5EF4-FFF2-40B4-BE49-F238E27FC236}">
                <a16:creationId xmlns:a16="http://schemas.microsoft.com/office/drawing/2014/main" id="{131D0260-BB20-4C35-996B-822C538A4A84}"/>
              </a:ext>
            </a:extLst>
          </p:cNvPr>
          <p:cNvSpPr/>
          <p:nvPr/>
        </p:nvSpPr>
        <p:spPr>
          <a:xfrm>
            <a:off x="7023346" y="1552504"/>
            <a:ext cx="4377497" cy="2928786"/>
          </a:xfrm>
          <a:prstGeom prst="cloudCallout">
            <a:avLst>
              <a:gd name="adj1" fmla="val -63827"/>
              <a:gd name="adj2" fmla="val -16330"/>
            </a:avLst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9" name="圖片 38">
            <a:extLst>
              <a:ext uri="{FF2B5EF4-FFF2-40B4-BE49-F238E27FC236}">
                <a16:creationId xmlns:a16="http://schemas.microsoft.com/office/drawing/2014/main" id="{656A2180-A742-4840-9A5C-639BBC9601C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l="2331" t="26149" r="84666" b="54045"/>
          <a:stretch/>
        </p:blipFill>
        <p:spPr>
          <a:xfrm>
            <a:off x="8089823" y="2196996"/>
            <a:ext cx="2244542" cy="1857071"/>
          </a:xfrm>
          <a:prstGeom prst="rect">
            <a:avLst/>
          </a:prstGeom>
        </p:spPr>
      </p:pic>
      <p:sp>
        <p:nvSpPr>
          <p:cNvPr id="41" name="標題 1">
            <a:extLst>
              <a:ext uri="{FF2B5EF4-FFF2-40B4-BE49-F238E27FC236}">
                <a16:creationId xmlns:a16="http://schemas.microsoft.com/office/drawing/2014/main" id="{E64AF62F-668A-429D-9BC8-61C4F9E9D729}"/>
              </a:ext>
            </a:extLst>
          </p:cNvPr>
          <p:cNvSpPr txBox="1">
            <a:spLocks/>
          </p:cNvSpPr>
          <p:nvPr/>
        </p:nvSpPr>
        <p:spPr>
          <a:xfrm>
            <a:off x="8816268" y="1794679"/>
            <a:ext cx="1946429" cy="4174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zh-TW" altLang="en-US" sz="14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英數大小寫混合 </a:t>
            </a:r>
            <a:r>
              <a:rPr lang="en-US" altLang="zh-TW" sz="14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10 </a:t>
            </a:r>
            <a:r>
              <a:rPr lang="zh-TW" altLang="en-US" sz="14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碼</a:t>
            </a:r>
          </a:p>
        </p:txBody>
      </p:sp>
      <p:sp>
        <p:nvSpPr>
          <p:cNvPr id="42" name="標題 1">
            <a:extLst>
              <a:ext uri="{FF2B5EF4-FFF2-40B4-BE49-F238E27FC236}">
                <a16:creationId xmlns:a16="http://schemas.microsoft.com/office/drawing/2014/main" id="{28C03383-7062-4113-8A0F-FAADB6B08123}"/>
              </a:ext>
            </a:extLst>
          </p:cNvPr>
          <p:cNvSpPr txBox="1">
            <a:spLocks/>
          </p:cNvSpPr>
          <p:nvPr/>
        </p:nvSpPr>
        <p:spPr>
          <a:xfrm>
            <a:off x="10556416" y="464014"/>
            <a:ext cx="1137613" cy="52587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en-US" altLang="zh-TW" sz="2000" dirty="0">
                <a:solidFill>
                  <a:schemeClr val="bg1"/>
                </a:solidFill>
              </a:rPr>
              <a:t>DEMO!</a:t>
            </a:r>
          </a:p>
        </p:txBody>
      </p:sp>
    </p:spTree>
    <p:extLst>
      <p:ext uri="{BB962C8B-B14F-4D97-AF65-F5344CB8AC3E}">
        <p14:creationId xmlns:p14="http://schemas.microsoft.com/office/powerpoint/2010/main" val="271725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3" grpId="0"/>
      <p:bldP spid="14" grpId="0"/>
      <p:bldP spid="22" grpId="0"/>
      <p:bldP spid="25" grpId="0"/>
      <p:bldP spid="36" grpId="0" animBg="1"/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標題 1">
            <a:extLst>
              <a:ext uri="{FF2B5EF4-FFF2-40B4-BE49-F238E27FC236}">
                <a16:creationId xmlns:a16="http://schemas.microsoft.com/office/drawing/2014/main" id="{2C06A758-8528-49BD-AFA1-65BAF0677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499" y="467105"/>
            <a:ext cx="10813002" cy="714124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solidFill>
                  <a:srgbClr val="7030A0"/>
                </a:solidFill>
              </a:rPr>
              <a:t>測試版</a:t>
            </a:r>
            <a:r>
              <a:rPr lang="en-US" altLang="zh-TW" sz="2800" dirty="0">
                <a:solidFill>
                  <a:srgbClr val="7030A0"/>
                </a:solidFill>
              </a:rPr>
              <a:t>vs</a:t>
            </a:r>
            <a:r>
              <a:rPr lang="zh-TW" altLang="en-US" sz="2800" dirty="0">
                <a:solidFill>
                  <a:srgbClr val="7030A0"/>
                </a:solidFill>
              </a:rPr>
              <a:t>正式版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301FFE7-E6AE-44D6-BAB2-A2E275134B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107" t="25502" r="44223" b="66343"/>
          <a:stretch/>
        </p:blipFill>
        <p:spPr>
          <a:xfrm>
            <a:off x="2237169" y="1402663"/>
            <a:ext cx="1544715" cy="559294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E95529BC-2595-4397-85DE-22DE6B2DA5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398" t="25372" r="43350" b="66473"/>
          <a:stretch/>
        </p:blipFill>
        <p:spPr>
          <a:xfrm>
            <a:off x="8410118" y="1402663"/>
            <a:ext cx="1615737" cy="559294"/>
          </a:xfrm>
          <a:prstGeom prst="rect">
            <a:avLst/>
          </a:prstGeom>
        </p:spPr>
      </p:pic>
      <p:sp>
        <p:nvSpPr>
          <p:cNvPr id="26" name="標題 1">
            <a:extLst>
              <a:ext uri="{FF2B5EF4-FFF2-40B4-BE49-F238E27FC236}">
                <a16:creationId xmlns:a16="http://schemas.microsoft.com/office/drawing/2014/main" id="{35162B8A-B5FE-4B11-A545-4D293AF7AADF}"/>
              </a:ext>
            </a:extLst>
          </p:cNvPr>
          <p:cNvSpPr txBox="1">
            <a:spLocks/>
          </p:cNvSpPr>
          <p:nvPr/>
        </p:nvSpPr>
        <p:spPr>
          <a:xfrm>
            <a:off x="5240995" y="2280971"/>
            <a:ext cx="1441175" cy="511649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zh-TW" altLang="en-US" sz="1800" b="1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訪問方式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92F6F9C2-16BF-4C4F-96B6-4017ED7CA0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19" t="12298" r="86019" b="79677"/>
          <a:stretch/>
        </p:blipFill>
        <p:spPr>
          <a:xfrm>
            <a:off x="1632007" y="2233327"/>
            <a:ext cx="1580226" cy="559293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F60EDC26-DB1D-430B-94C6-00FC83AFFC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335" t="28350" r="40437" b="66084"/>
          <a:stretch/>
        </p:blipFill>
        <p:spPr>
          <a:xfrm>
            <a:off x="3806426" y="2222322"/>
            <a:ext cx="576637" cy="559294"/>
          </a:xfrm>
          <a:prstGeom prst="rect">
            <a:avLst/>
          </a:prstGeom>
        </p:spPr>
      </p:pic>
      <p:sp>
        <p:nvSpPr>
          <p:cNvPr id="31" name="標題 1">
            <a:extLst>
              <a:ext uri="{FF2B5EF4-FFF2-40B4-BE49-F238E27FC236}">
                <a16:creationId xmlns:a16="http://schemas.microsoft.com/office/drawing/2014/main" id="{BA34119F-0584-472E-899C-FCBD975B7A72}"/>
              </a:ext>
            </a:extLst>
          </p:cNvPr>
          <p:cNvSpPr txBox="1">
            <a:spLocks/>
          </p:cNvSpPr>
          <p:nvPr/>
        </p:nvSpPr>
        <p:spPr>
          <a:xfrm>
            <a:off x="3299911" y="2305032"/>
            <a:ext cx="418836" cy="511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en-US" altLang="zh-TW" sz="36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+</a:t>
            </a:r>
            <a:endParaRPr lang="zh-TW" altLang="en-US" sz="3600" dirty="0">
              <a:solidFill>
                <a:srgbClr val="002060"/>
              </a:solidFill>
              <a:latin typeface="Arial Rounded MT Bold" panose="020F070403050403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27" name="圖片 26">
            <a:extLst>
              <a:ext uri="{FF2B5EF4-FFF2-40B4-BE49-F238E27FC236}">
                <a16:creationId xmlns:a16="http://schemas.microsoft.com/office/drawing/2014/main" id="{B351F27B-21AF-4EDF-A207-03B513BF139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11287" t="12844" r="51504" b="77678"/>
          <a:stretch/>
        </p:blipFill>
        <p:spPr>
          <a:xfrm>
            <a:off x="7519389" y="2221377"/>
            <a:ext cx="3376478" cy="559294"/>
          </a:xfrm>
          <a:prstGeom prst="rect">
            <a:avLst/>
          </a:prstGeom>
        </p:spPr>
      </p:pic>
      <p:sp>
        <p:nvSpPr>
          <p:cNvPr id="34" name="標題 1">
            <a:extLst>
              <a:ext uri="{FF2B5EF4-FFF2-40B4-BE49-F238E27FC236}">
                <a16:creationId xmlns:a16="http://schemas.microsoft.com/office/drawing/2014/main" id="{31047392-0E8A-443A-89C5-A5C43C703261}"/>
              </a:ext>
            </a:extLst>
          </p:cNvPr>
          <p:cNvSpPr txBox="1">
            <a:spLocks/>
          </p:cNvSpPr>
          <p:nvPr/>
        </p:nvSpPr>
        <p:spPr>
          <a:xfrm>
            <a:off x="5240996" y="3087029"/>
            <a:ext cx="1441175" cy="511649"/>
          </a:xfrm>
          <a:prstGeom prst="rect">
            <a:avLst/>
          </a:prstGeom>
          <a:solidFill>
            <a:schemeClr val="accent3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en-US" altLang="zh-TW" sz="1800" b="1" dirty="0" err="1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url</a:t>
            </a:r>
            <a:r>
              <a:rPr lang="en-US" altLang="zh-TW" sz="1800" b="1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 </a:t>
            </a:r>
            <a:r>
              <a:rPr lang="zh-TW" altLang="en-US" sz="1800" b="1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格式</a:t>
            </a:r>
          </a:p>
        </p:txBody>
      </p:sp>
      <p:sp>
        <p:nvSpPr>
          <p:cNvPr id="35" name="標題 1">
            <a:extLst>
              <a:ext uri="{FF2B5EF4-FFF2-40B4-BE49-F238E27FC236}">
                <a16:creationId xmlns:a16="http://schemas.microsoft.com/office/drawing/2014/main" id="{1CC89023-BEE6-43BA-A867-84068D24CFD4}"/>
              </a:ext>
            </a:extLst>
          </p:cNvPr>
          <p:cNvSpPr txBox="1">
            <a:spLocks/>
          </p:cNvSpPr>
          <p:nvPr/>
        </p:nvSpPr>
        <p:spPr>
          <a:xfrm>
            <a:off x="1105432" y="2987318"/>
            <a:ext cx="3788908" cy="71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>
              <a:lnSpc>
                <a:spcPct val="125000"/>
              </a:lnSpc>
            </a:pPr>
            <a:r>
              <a:rPr lang="en-US" altLang="zh-TW" sz="1600" dirty="0">
                <a:solidFill>
                  <a:srgbClr val="002060"/>
                </a:solidFill>
              </a:rPr>
              <a:t>https://kit.geohealth.tw/</a:t>
            </a:r>
            <a:r>
              <a:rPr lang="en-US" altLang="zh-TW" sz="1600" dirty="0">
                <a:solidFill>
                  <a:schemeClr val="accent3"/>
                </a:solidFill>
              </a:rPr>
              <a:t>preview</a:t>
            </a:r>
            <a:r>
              <a:rPr lang="en-US" altLang="zh-TW" sz="1600" dirty="0">
                <a:solidFill>
                  <a:srgbClr val="002060"/>
                </a:solidFill>
              </a:rPr>
              <a:t>.php?</a:t>
            </a:r>
            <a:br>
              <a:rPr lang="en-US" altLang="zh-TW" sz="1600" dirty="0">
                <a:solidFill>
                  <a:srgbClr val="002060"/>
                </a:solidFill>
              </a:rPr>
            </a:br>
            <a:r>
              <a:rPr lang="en-US" altLang="zh-TW" sz="1600" dirty="0" err="1">
                <a:solidFill>
                  <a:schemeClr val="accent3"/>
                </a:solidFill>
              </a:rPr>
              <a:t>project_id</a:t>
            </a:r>
            <a:r>
              <a:rPr lang="en-US" altLang="zh-TW" sz="1600" dirty="0">
                <a:solidFill>
                  <a:srgbClr val="002060"/>
                </a:solidFill>
              </a:rPr>
              <a:t>=###</a:t>
            </a:r>
            <a:endParaRPr lang="zh-TW" altLang="en-US" sz="1600" dirty="0">
              <a:solidFill>
                <a:srgbClr val="002060"/>
              </a:solidFill>
            </a:endParaRPr>
          </a:p>
        </p:txBody>
      </p:sp>
      <p:sp>
        <p:nvSpPr>
          <p:cNvPr id="37" name="標題 1">
            <a:extLst>
              <a:ext uri="{FF2B5EF4-FFF2-40B4-BE49-F238E27FC236}">
                <a16:creationId xmlns:a16="http://schemas.microsoft.com/office/drawing/2014/main" id="{F69B4C08-75FB-4137-ABF3-33FE255CD969}"/>
              </a:ext>
            </a:extLst>
          </p:cNvPr>
          <p:cNvSpPr txBox="1">
            <a:spLocks/>
          </p:cNvSpPr>
          <p:nvPr/>
        </p:nvSpPr>
        <p:spPr>
          <a:xfrm>
            <a:off x="7116169" y="2987318"/>
            <a:ext cx="4376691" cy="71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>
              <a:lnSpc>
                <a:spcPct val="125000"/>
              </a:lnSpc>
            </a:pPr>
            <a:r>
              <a:rPr lang="en-US" altLang="zh-TW" sz="1600" dirty="0">
                <a:solidFill>
                  <a:srgbClr val="002060"/>
                </a:solidFill>
              </a:rPr>
              <a:t>https://kit.geohealth.tw/</a:t>
            </a:r>
            <a:r>
              <a:rPr lang="en-US" altLang="zh-TW" sz="1600" dirty="0">
                <a:solidFill>
                  <a:schemeClr val="accent3"/>
                </a:solidFill>
              </a:rPr>
              <a:t>questionnaire</a:t>
            </a:r>
            <a:r>
              <a:rPr lang="en-US" altLang="zh-TW" sz="1600" dirty="0">
                <a:solidFill>
                  <a:srgbClr val="002060"/>
                </a:solidFill>
              </a:rPr>
              <a:t>.php?</a:t>
            </a:r>
            <a:br>
              <a:rPr lang="en-US" altLang="zh-TW" sz="1600" dirty="0">
                <a:solidFill>
                  <a:srgbClr val="002060"/>
                </a:solidFill>
              </a:rPr>
            </a:br>
            <a:r>
              <a:rPr lang="en-US" altLang="zh-TW" sz="1600" dirty="0" err="1">
                <a:solidFill>
                  <a:schemeClr val="accent3"/>
                </a:solidFill>
              </a:rPr>
              <a:t>project_id</a:t>
            </a:r>
            <a:r>
              <a:rPr lang="en-US" altLang="zh-TW" sz="1600" dirty="0">
                <a:solidFill>
                  <a:srgbClr val="002060"/>
                </a:solidFill>
              </a:rPr>
              <a:t>=###&amp;</a:t>
            </a:r>
            <a:r>
              <a:rPr lang="en-US" altLang="zh-TW" sz="1600" dirty="0">
                <a:solidFill>
                  <a:schemeClr val="accent3"/>
                </a:solidFill>
              </a:rPr>
              <a:t>iid</a:t>
            </a:r>
            <a:r>
              <a:rPr lang="en-US" altLang="zh-TW" sz="1600" dirty="0">
                <a:solidFill>
                  <a:srgbClr val="002060"/>
                </a:solidFill>
              </a:rPr>
              <a:t>=###&amp;</a:t>
            </a:r>
            <a:r>
              <a:rPr lang="en-US" altLang="zh-TW" sz="1600" dirty="0">
                <a:solidFill>
                  <a:schemeClr val="accent3"/>
                </a:solidFill>
              </a:rPr>
              <a:t>random_code</a:t>
            </a:r>
            <a:r>
              <a:rPr lang="en-US" altLang="zh-TW" sz="1600" dirty="0">
                <a:solidFill>
                  <a:srgbClr val="002060"/>
                </a:solidFill>
              </a:rPr>
              <a:t>=###</a:t>
            </a:r>
            <a:endParaRPr lang="zh-TW" altLang="en-US" sz="1600" dirty="0">
              <a:solidFill>
                <a:srgbClr val="002060"/>
              </a:solidFill>
            </a:endParaRPr>
          </a:p>
        </p:txBody>
      </p:sp>
      <p:sp>
        <p:nvSpPr>
          <p:cNvPr id="38" name="標題 1">
            <a:extLst>
              <a:ext uri="{FF2B5EF4-FFF2-40B4-BE49-F238E27FC236}">
                <a16:creationId xmlns:a16="http://schemas.microsoft.com/office/drawing/2014/main" id="{1DB378C7-373E-4755-8ACC-D1B444605CC6}"/>
              </a:ext>
            </a:extLst>
          </p:cNvPr>
          <p:cNvSpPr txBox="1">
            <a:spLocks/>
          </p:cNvSpPr>
          <p:nvPr/>
        </p:nvSpPr>
        <p:spPr>
          <a:xfrm>
            <a:off x="5240996" y="3934367"/>
            <a:ext cx="1441175" cy="511649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zh-TW" altLang="en-US" sz="1800" b="1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頁面檢查</a:t>
            </a:r>
          </a:p>
        </p:txBody>
      </p:sp>
      <p:sp>
        <p:nvSpPr>
          <p:cNvPr id="40" name="標題 1">
            <a:extLst>
              <a:ext uri="{FF2B5EF4-FFF2-40B4-BE49-F238E27FC236}">
                <a16:creationId xmlns:a16="http://schemas.microsoft.com/office/drawing/2014/main" id="{CCF76E9E-76F1-4B1B-A80B-59A1E5A35A77}"/>
              </a:ext>
            </a:extLst>
          </p:cNvPr>
          <p:cNvSpPr txBox="1">
            <a:spLocks/>
          </p:cNvSpPr>
          <p:nvPr/>
        </p:nvSpPr>
        <p:spPr>
          <a:xfrm>
            <a:off x="1679626" y="3934367"/>
            <a:ext cx="2714513" cy="511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en-US" altLang="zh-TW" sz="3600" dirty="0"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NO</a:t>
            </a:r>
            <a:endParaRPr lang="zh-TW" altLang="en-US" sz="3600" dirty="0">
              <a:solidFill>
                <a:schemeClr val="accent2">
                  <a:lumMod val="40000"/>
                  <a:lumOff val="60000"/>
                </a:schemeClr>
              </a:solidFill>
              <a:latin typeface="Arial Rounded MT Bold" panose="020F07040305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44" name="標題 1">
            <a:extLst>
              <a:ext uri="{FF2B5EF4-FFF2-40B4-BE49-F238E27FC236}">
                <a16:creationId xmlns:a16="http://schemas.microsoft.com/office/drawing/2014/main" id="{140F281A-6FB2-4AC6-BDB7-6762E8FF57D8}"/>
              </a:ext>
            </a:extLst>
          </p:cNvPr>
          <p:cNvSpPr txBox="1">
            <a:spLocks/>
          </p:cNvSpPr>
          <p:nvPr/>
        </p:nvSpPr>
        <p:spPr>
          <a:xfrm>
            <a:off x="7861447" y="3934367"/>
            <a:ext cx="2714513" cy="511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600"/>
              </a:spcBef>
            </a:pPr>
            <a:r>
              <a:rPr lang="zh-TW" altLang="en-US" sz="16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★ 專案狀態為</a:t>
            </a:r>
            <a:r>
              <a:rPr lang="zh-TW" altLang="en-US" sz="1600" b="1" dirty="0">
                <a:solidFill>
                  <a:schemeClr val="accent3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上線中</a:t>
            </a:r>
            <a:endParaRPr lang="en-US" altLang="zh-TW" sz="1600" b="1" dirty="0">
              <a:solidFill>
                <a:schemeClr val="accent3"/>
              </a:solidFill>
              <a:latin typeface="Arial Rounded MT Bold" panose="020F0704030504030204" pitchFamily="34" charset="0"/>
              <a:ea typeface="微軟正黑體" panose="020B0604030504040204" pitchFamily="34" charset="-120"/>
            </a:endParaRPr>
          </a:p>
          <a:p>
            <a:pPr algn="ctr">
              <a:spcBef>
                <a:spcPts val="600"/>
              </a:spcBef>
            </a:pPr>
            <a:r>
              <a:rPr lang="zh-TW" altLang="en-US" sz="16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★ </a:t>
            </a:r>
            <a:r>
              <a:rPr lang="zh-TW" altLang="en-US" sz="1600" b="1" dirty="0">
                <a:solidFill>
                  <a:schemeClr val="accent3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會員編號</a:t>
            </a:r>
            <a:r>
              <a:rPr lang="zh-TW" altLang="en-US" sz="16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在樣本清單中</a:t>
            </a:r>
            <a:endParaRPr lang="en-US" altLang="zh-TW" sz="1600" dirty="0">
              <a:solidFill>
                <a:srgbClr val="002060"/>
              </a:solidFill>
              <a:latin typeface="Arial Rounded MT Bold" panose="020F0704030504030204" pitchFamily="34" charset="0"/>
              <a:ea typeface="微軟正黑體" panose="020B0604030504040204" pitchFamily="34" charset="-120"/>
            </a:endParaRPr>
          </a:p>
          <a:p>
            <a:pPr algn="ctr">
              <a:spcBef>
                <a:spcPts val="600"/>
              </a:spcBef>
            </a:pPr>
            <a:r>
              <a:rPr lang="zh-TW" altLang="en-US" sz="16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★ 該會員</a:t>
            </a:r>
            <a:r>
              <a:rPr lang="zh-TW" altLang="en-US" sz="1600" b="1" dirty="0">
                <a:solidFill>
                  <a:schemeClr val="accent3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尚未作答</a:t>
            </a:r>
            <a:r>
              <a:rPr lang="zh-TW" altLang="en-US" sz="16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過</a:t>
            </a:r>
          </a:p>
        </p:txBody>
      </p:sp>
      <p:sp>
        <p:nvSpPr>
          <p:cNvPr id="45" name="標題 1">
            <a:extLst>
              <a:ext uri="{FF2B5EF4-FFF2-40B4-BE49-F238E27FC236}">
                <a16:creationId xmlns:a16="http://schemas.microsoft.com/office/drawing/2014/main" id="{6A5272F6-BAA5-4403-90DB-0D167E9FC12D}"/>
              </a:ext>
            </a:extLst>
          </p:cNvPr>
          <p:cNvSpPr txBox="1">
            <a:spLocks/>
          </p:cNvSpPr>
          <p:nvPr/>
        </p:nvSpPr>
        <p:spPr>
          <a:xfrm>
            <a:off x="5240996" y="4781705"/>
            <a:ext cx="1441175" cy="511649"/>
          </a:xfrm>
          <a:prstGeom prst="rect">
            <a:avLst/>
          </a:prstGeom>
          <a:solidFill>
            <a:schemeClr val="accent3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zh-TW" altLang="en-US" sz="1800" b="1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資料取得</a:t>
            </a:r>
          </a:p>
        </p:txBody>
      </p:sp>
      <p:pic>
        <p:nvPicPr>
          <p:cNvPr id="46" name="圖片 45">
            <a:extLst>
              <a:ext uri="{FF2B5EF4-FFF2-40B4-BE49-F238E27FC236}">
                <a16:creationId xmlns:a16="http://schemas.microsoft.com/office/drawing/2014/main" id="{31A41646-649F-4939-925A-B43808BE93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19" t="12298" r="86019" b="79677"/>
          <a:stretch/>
        </p:blipFill>
        <p:spPr>
          <a:xfrm>
            <a:off x="1652720" y="4772827"/>
            <a:ext cx="1580226" cy="559293"/>
          </a:xfrm>
          <a:prstGeom prst="rect">
            <a:avLst/>
          </a:prstGeom>
        </p:spPr>
      </p:pic>
      <p:pic>
        <p:nvPicPr>
          <p:cNvPr id="47" name="圖片 46">
            <a:extLst>
              <a:ext uri="{FF2B5EF4-FFF2-40B4-BE49-F238E27FC236}">
                <a16:creationId xmlns:a16="http://schemas.microsoft.com/office/drawing/2014/main" id="{C96E6251-391C-4E73-85FD-1786EA6A999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335" t="28350" r="40437" b="66084"/>
          <a:stretch/>
        </p:blipFill>
        <p:spPr>
          <a:xfrm>
            <a:off x="3827139" y="4761822"/>
            <a:ext cx="576637" cy="559294"/>
          </a:xfrm>
          <a:prstGeom prst="rect">
            <a:avLst/>
          </a:prstGeom>
        </p:spPr>
      </p:pic>
      <p:sp>
        <p:nvSpPr>
          <p:cNvPr id="48" name="標題 1">
            <a:extLst>
              <a:ext uri="{FF2B5EF4-FFF2-40B4-BE49-F238E27FC236}">
                <a16:creationId xmlns:a16="http://schemas.microsoft.com/office/drawing/2014/main" id="{E7DB11A7-4B91-4589-B25B-A753A375BE67}"/>
              </a:ext>
            </a:extLst>
          </p:cNvPr>
          <p:cNvSpPr txBox="1">
            <a:spLocks/>
          </p:cNvSpPr>
          <p:nvPr/>
        </p:nvSpPr>
        <p:spPr>
          <a:xfrm>
            <a:off x="3320624" y="4844532"/>
            <a:ext cx="418836" cy="511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en-US" altLang="zh-TW" sz="36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+</a:t>
            </a:r>
            <a:endParaRPr lang="zh-TW" altLang="en-US" sz="3600" dirty="0">
              <a:solidFill>
                <a:srgbClr val="002060"/>
              </a:solidFill>
              <a:latin typeface="Arial Rounded MT Bold" panose="020F070403050403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29" name="圖片 28">
            <a:extLst>
              <a:ext uri="{FF2B5EF4-FFF2-40B4-BE49-F238E27FC236}">
                <a16:creationId xmlns:a16="http://schemas.microsoft.com/office/drawing/2014/main" id="{1A9D0AB8-25B4-482E-83FE-CDAC28990F1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1748" t="42848" r="33522" b="49999"/>
          <a:stretch/>
        </p:blipFill>
        <p:spPr>
          <a:xfrm>
            <a:off x="3827140" y="4807227"/>
            <a:ext cx="576636" cy="490491"/>
          </a:xfrm>
          <a:prstGeom prst="rect">
            <a:avLst/>
          </a:prstGeom>
        </p:spPr>
      </p:pic>
      <p:pic>
        <p:nvPicPr>
          <p:cNvPr id="49" name="Picture 4" descr="裝修怕糾紛?裝修寶-裝潢保障,履約保管,修繕貸款|信義居家">
            <a:extLst>
              <a:ext uri="{FF2B5EF4-FFF2-40B4-BE49-F238E27FC236}">
                <a16:creationId xmlns:a16="http://schemas.microsoft.com/office/drawing/2014/main" id="{8D58562B-BED2-4AF0-A9EC-A234FBD01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7700" y="4704834"/>
            <a:ext cx="608128" cy="608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圖片 49">
            <a:extLst>
              <a:ext uri="{FF2B5EF4-FFF2-40B4-BE49-F238E27FC236}">
                <a16:creationId xmlns:a16="http://schemas.microsoft.com/office/drawing/2014/main" id="{D20DF687-A8A0-4222-A27D-B67E2F5F48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75496" y="4745205"/>
            <a:ext cx="583510" cy="559294"/>
          </a:xfrm>
          <a:prstGeom prst="rect">
            <a:avLst/>
          </a:prstGeom>
        </p:spPr>
      </p:pic>
      <p:sp>
        <p:nvSpPr>
          <p:cNvPr id="51" name="標題 1">
            <a:extLst>
              <a:ext uri="{FF2B5EF4-FFF2-40B4-BE49-F238E27FC236}">
                <a16:creationId xmlns:a16="http://schemas.microsoft.com/office/drawing/2014/main" id="{124DF908-8C2C-40DB-954E-678639C75D3A}"/>
              </a:ext>
            </a:extLst>
          </p:cNvPr>
          <p:cNvSpPr txBox="1">
            <a:spLocks/>
          </p:cNvSpPr>
          <p:nvPr/>
        </p:nvSpPr>
        <p:spPr>
          <a:xfrm>
            <a:off x="7967251" y="4757882"/>
            <a:ext cx="2714513" cy="511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600"/>
              </a:spcBef>
            </a:pPr>
            <a:r>
              <a:rPr lang="zh-TW" altLang="en-US" sz="16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點對點每日新鮮配送</a:t>
            </a:r>
            <a:endParaRPr lang="en-US" altLang="zh-TW" sz="1600" dirty="0">
              <a:solidFill>
                <a:schemeClr val="accent3"/>
              </a:solidFill>
              <a:latin typeface="Arial Rounded MT Bold" panose="020F07040305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52" name="標題 1">
            <a:extLst>
              <a:ext uri="{FF2B5EF4-FFF2-40B4-BE49-F238E27FC236}">
                <a16:creationId xmlns:a16="http://schemas.microsoft.com/office/drawing/2014/main" id="{A84C361E-4806-42F3-947A-0FD09B0A50FC}"/>
              </a:ext>
            </a:extLst>
          </p:cNvPr>
          <p:cNvSpPr txBox="1">
            <a:spLocks/>
          </p:cNvSpPr>
          <p:nvPr/>
        </p:nvSpPr>
        <p:spPr>
          <a:xfrm>
            <a:off x="5240995" y="5629041"/>
            <a:ext cx="1441175" cy="511649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zh-TW" altLang="en-US" sz="1800" b="1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資料欄位</a:t>
            </a:r>
          </a:p>
        </p:txBody>
      </p:sp>
      <p:sp>
        <p:nvSpPr>
          <p:cNvPr id="54" name="標題 1">
            <a:extLst>
              <a:ext uri="{FF2B5EF4-FFF2-40B4-BE49-F238E27FC236}">
                <a16:creationId xmlns:a16="http://schemas.microsoft.com/office/drawing/2014/main" id="{F577DD4A-ACA2-4AB6-B9F6-49C199CF0915}"/>
              </a:ext>
            </a:extLst>
          </p:cNvPr>
          <p:cNvSpPr txBox="1">
            <a:spLocks/>
          </p:cNvSpPr>
          <p:nvPr/>
        </p:nvSpPr>
        <p:spPr>
          <a:xfrm>
            <a:off x="1402671" y="5629043"/>
            <a:ext cx="1040161" cy="511649"/>
          </a:xfrm>
          <a:prstGeom prst="rect">
            <a:avLst/>
          </a:prstGeom>
          <a:solidFill>
            <a:srgbClr val="7030A0"/>
          </a:solidFill>
          <a:ln w="28575">
            <a:solidFill>
              <a:srgbClr val="7030A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en-US" altLang="zh-TW" sz="1400" b="1" dirty="0" err="1">
                <a:solidFill>
                  <a:schemeClr val="bg1"/>
                </a:solidFill>
              </a:rPr>
              <a:t>record_id</a:t>
            </a:r>
            <a:endParaRPr lang="en-US" altLang="zh-TW" sz="1400" b="1" dirty="0">
              <a:solidFill>
                <a:schemeClr val="bg1"/>
              </a:solidFill>
            </a:endParaRPr>
          </a:p>
        </p:txBody>
      </p:sp>
      <p:sp>
        <p:nvSpPr>
          <p:cNvPr id="57" name="標題 1">
            <a:extLst>
              <a:ext uri="{FF2B5EF4-FFF2-40B4-BE49-F238E27FC236}">
                <a16:creationId xmlns:a16="http://schemas.microsoft.com/office/drawing/2014/main" id="{4E95D607-BCA0-4C13-AA7B-7F893A0E67E2}"/>
              </a:ext>
            </a:extLst>
          </p:cNvPr>
          <p:cNvSpPr txBox="1">
            <a:spLocks/>
          </p:cNvSpPr>
          <p:nvPr/>
        </p:nvSpPr>
        <p:spPr>
          <a:xfrm>
            <a:off x="2442833" y="5629043"/>
            <a:ext cx="1040161" cy="511649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en-US" altLang="zh-TW" sz="1400" b="1" dirty="0">
                <a:solidFill>
                  <a:srgbClr val="0070C0"/>
                </a:solidFill>
              </a:rPr>
              <a:t>time</a:t>
            </a:r>
          </a:p>
        </p:txBody>
      </p:sp>
      <p:sp>
        <p:nvSpPr>
          <p:cNvPr id="58" name="標題 1">
            <a:extLst>
              <a:ext uri="{FF2B5EF4-FFF2-40B4-BE49-F238E27FC236}">
                <a16:creationId xmlns:a16="http://schemas.microsoft.com/office/drawing/2014/main" id="{35CBE7F0-D68A-4565-B052-F77ECDEFE457}"/>
              </a:ext>
            </a:extLst>
          </p:cNvPr>
          <p:cNvSpPr txBox="1">
            <a:spLocks/>
          </p:cNvSpPr>
          <p:nvPr/>
        </p:nvSpPr>
        <p:spPr>
          <a:xfrm>
            <a:off x="3501315" y="5629042"/>
            <a:ext cx="1040161" cy="511649"/>
          </a:xfrm>
          <a:prstGeom prst="rect">
            <a:avLst/>
          </a:prstGeom>
          <a:solidFill>
            <a:srgbClr val="7030A0"/>
          </a:solidFill>
          <a:ln w="28575">
            <a:solidFill>
              <a:srgbClr val="7030A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en-US" altLang="zh-TW" sz="1400" b="1" dirty="0">
                <a:solidFill>
                  <a:schemeClr val="bg1"/>
                </a:solidFill>
              </a:rPr>
              <a:t>record</a:t>
            </a:r>
          </a:p>
        </p:txBody>
      </p:sp>
      <p:sp>
        <p:nvSpPr>
          <p:cNvPr id="59" name="標題 1">
            <a:extLst>
              <a:ext uri="{FF2B5EF4-FFF2-40B4-BE49-F238E27FC236}">
                <a16:creationId xmlns:a16="http://schemas.microsoft.com/office/drawing/2014/main" id="{D173A4F5-2730-41CE-9598-509187196EF3}"/>
              </a:ext>
            </a:extLst>
          </p:cNvPr>
          <p:cNvSpPr txBox="1">
            <a:spLocks/>
          </p:cNvSpPr>
          <p:nvPr/>
        </p:nvSpPr>
        <p:spPr>
          <a:xfrm>
            <a:off x="7218845" y="5629042"/>
            <a:ext cx="1040161" cy="511649"/>
          </a:xfrm>
          <a:prstGeom prst="rect">
            <a:avLst/>
          </a:prstGeom>
          <a:solidFill>
            <a:srgbClr val="7030A0"/>
          </a:solidFill>
          <a:ln w="28575">
            <a:solidFill>
              <a:srgbClr val="7030A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en-US" altLang="zh-TW" sz="1400" b="1" dirty="0" err="1">
                <a:solidFill>
                  <a:schemeClr val="bg1"/>
                </a:solidFill>
              </a:rPr>
              <a:t>record_id</a:t>
            </a:r>
            <a:endParaRPr lang="en-US" altLang="zh-TW" sz="1400" b="1" dirty="0">
              <a:solidFill>
                <a:schemeClr val="bg1"/>
              </a:solidFill>
            </a:endParaRPr>
          </a:p>
        </p:txBody>
      </p:sp>
      <p:sp>
        <p:nvSpPr>
          <p:cNvPr id="60" name="標題 1">
            <a:extLst>
              <a:ext uri="{FF2B5EF4-FFF2-40B4-BE49-F238E27FC236}">
                <a16:creationId xmlns:a16="http://schemas.microsoft.com/office/drawing/2014/main" id="{CF5037BE-FEB0-4CCB-8A44-D9E5C75FFAE2}"/>
              </a:ext>
            </a:extLst>
          </p:cNvPr>
          <p:cNvSpPr txBox="1">
            <a:spLocks/>
          </p:cNvSpPr>
          <p:nvPr/>
        </p:nvSpPr>
        <p:spPr>
          <a:xfrm>
            <a:off x="8259007" y="5629042"/>
            <a:ext cx="1040161" cy="511649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en-US" altLang="zh-TW" sz="1350" b="1" dirty="0" err="1">
                <a:solidFill>
                  <a:srgbClr val="0070C0"/>
                </a:solidFill>
              </a:rPr>
              <a:t>sample_id</a:t>
            </a:r>
            <a:endParaRPr lang="en-US" altLang="zh-TW" sz="1350" b="1" dirty="0">
              <a:solidFill>
                <a:srgbClr val="0070C0"/>
              </a:solidFill>
            </a:endParaRPr>
          </a:p>
        </p:txBody>
      </p:sp>
      <p:sp>
        <p:nvSpPr>
          <p:cNvPr id="61" name="標題 1">
            <a:extLst>
              <a:ext uri="{FF2B5EF4-FFF2-40B4-BE49-F238E27FC236}">
                <a16:creationId xmlns:a16="http://schemas.microsoft.com/office/drawing/2014/main" id="{FFE53987-B3AE-4371-95BA-256004B7DB7A}"/>
              </a:ext>
            </a:extLst>
          </p:cNvPr>
          <p:cNvSpPr txBox="1">
            <a:spLocks/>
          </p:cNvSpPr>
          <p:nvPr/>
        </p:nvSpPr>
        <p:spPr>
          <a:xfrm>
            <a:off x="9317489" y="5629041"/>
            <a:ext cx="1040161" cy="511649"/>
          </a:xfrm>
          <a:prstGeom prst="rect">
            <a:avLst/>
          </a:prstGeom>
          <a:solidFill>
            <a:srgbClr val="7030A0"/>
          </a:solidFill>
          <a:ln w="28575">
            <a:solidFill>
              <a:srgbClr val="7030A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en-US" altLang="zh-TW" sz="1400" b="1" dirty="0">
                <a:solidFill>
                  <a:schemeClr val="bg1"/>
                </a:solidFill>
              </a:rPr>
              <a:t>time</a:t>
            </a:r>
          </a:p>
        </p:txBody>
      </p:sp>
      <p:sp>
        <p:nvSpPr>
          <p:cNvPr id="62" name="標題 1">
            <a:extLst>
              <a:ext uri="{FF2B5EF4-FFF2-40B4-BE49-F238E27FC236}">
                <a16:creationId xmlns:a16="http://schemas.microsoft.com/office/drawing/2014/main" id="{8087CDE0-D753-4B1F-B7F6-36F6AB64992B}"/>
              </a:ext>
            </a:extLst>
          </p:cNvPr>
          <p:cNvSpPr txBox="1">
            <a:spLocks/>
          </p:cNvSpPr>
          <p:nvPr/>
        </p:nvSpPr>
        <p:spPr>
          <a:xfrm>
            <a:off x="10375972" y="5629041"/>
            <a:ext cx="1040161" cy="511649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en-US" altLang="zh-TW" sz="1400" b="1" dirty="0">
                <a:solidFill>
                  <a:srgbClr val="0070C0"/>
                </a:solidFill>
              </a:rPr>
              <a:t>record</a:t>
            </a:r>
          </a:p>
        </p:txBody>
      </p:sp>
    </p:spTree>
    <p:extLst>
      <p:ext uri="{BB962C8B-B14F-4D97-AF65-F5344CB8AC3E}">
        <p14:creationId xmlns:p14="http://schemas.microsoft.com/office/powerpoint/2010/main" val="2299966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5" grpId="0"/>
      <p:bldP spid="37" grpId="0"/>
      <p:bldP spid="40" grpId="0"/>
      <p:bldP spid="44" grpId="0"/>
      <p:bldP spid="48" grpId="0"/>
      <p:bldP spid="51" grpId="0"/>
      <p:bldP spid="54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3A0DD56-53B3-48DF-AEC6-D613E87163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23374" t="9062" r="36942" b="62427"/>
          <a:stretch/>
        </p:blipFill>
        <p:spPr>
          <a:xfrm>
            <a:off x="2846192" y="2374123"/>
            <a:ext cx="6499616" cy="2829203"/>
          </a:xfrm>
          <a:prstGeom prst="rect">
            <a:avLst/>
          </a:prstGeom>
        </p:spPr>
      </p:pic>
      <p:sp>
        <p:nvSpPr>
          <p:cNvPr id="43" name="標題 1">
            <a:extLst>
              <a:ext uri="{FF2B5EF4-FFF2-40B4-BE49-F238E27FC236}">
                <a16:creationId xmlns:a16="http://schemas.microsoft.com/office/drawing/2014/main" id="{2C06A758-8528-49BD-AFA1-65BAF0677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499" y="467105"/>
            <a:ext cx="10813002" cy="714124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solidFill>
                  <a:srgbClr val="7030A0"/>
                </a:solidFill>
              </a:rPr>
              <a:t>資料內容</a:t>
            </a: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C3EEF01F-FA37-4552-8FD4-B0D7928400AC}"/>
              </a:ext>
            </a:extLst>
          </p:cNvPr>
          <p:cNvSpPr txBox="1">
            <a:spLocks/>
          </p:cNvSpPr>
          <p:nvPr/>
        </p:nvSpPr>
        <p:spPr>
          <a:xfrm>
            <a:off x="689500" y="1408966"/>
            <a:ext cx="3154532" cy="552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r>
              <a:rPr lang="en-US" altLang="zh-TW" sz="2000" dirty="0">
                <a:solidFill>
                  <a:srgbClr val="7030A0"/>
                </a:solidFill>
              </a:rPr>
              <a:t>{“q_id-q_sn”:“value”, …}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4827CD5-2187-405B-9AF0-9CE3CFD2CB27}"/>
              </a:ext>
            </a:extLst>
          </p:cNvPr>
          <p:cNvSpPr/>
          <p:nvPr/>
        </p:nvSpPr>
        <p:spPr>
          <a:xfrm>
            <a:off x="5415379" y="2956265"/>
            <a:ext cx="1340528" cy="408373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3A905318-8CE8-480F-A184-D991A26D4AD8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6085643" y="1840820"/>
            <a:ext cx="489751" cy="112720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標題 1">
            <a:extLst>
              <a:ext uri="{FF2B5EF4-FFF2-40B4-BE49-F238E27FC236}">
                <a16:creationId xmlns:a16="http://schemas.microsoft.com/office/drawing/2014/main" id="{A026CDB7-57B2-4650-AAB2-8C46AFE8C9B6}"/>
              </a:ext>
            </a:extLst>
          </p:cNvPr>
          <p:cNvSpPr txBox="1">
            <a:spLocks/>
          </p:cNvSpPr>
          <p:nvPr/>
        </p:nvSpPr>
        <p:spPr>
          <a:xfrm>
            <a:off x="6096000" y="1428662"/>
            <a:ext cx="958788" cy="412158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en-US" altLang="zh-TW" sz="1800" b="1" dirty="0">
                <a:solidFill>
                  <a:schemeClr val="tx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note</a:t>
            </a:r>
            <a:r>
              <a:rPr lang="zh-TW" altLang="en-US" sz="1800" b="1" dirty="0">
                <a:solidFill>
                  <a:schemeClr val="tx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 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51FB0C6C-CDFF-425B-95CC-7604C5BE2E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247" t="37281" r="58787" b="56246"/>
          <a:stretch/>
        </p:blipFill>
        <p:spPr>
          <a:xfrm>
            <a:off x="7096798" y="1428662"/>
            <a:ext cx="2068497" cy="443884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E6186AC4-06FD-40AD-934B-9255A91BFEBD}"/>
              </a:ext>
            </a:extLst>
          </p:cNvPr>
          <p:cNvSpPr/>
          <p:nvPr/>
        </p:nvSpPr>
        <p:spPr>
          <a:xfrm>
            <a:off x="5797118" y="3735192"/>
            <a:ext cx="1340528" cy="472823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8BC001D3-DD47-4099-A045-F56833BC1752}"/>
              </a:ext>
            </a:extLst>
          </p:cNvPr>
          <p:cNvCxnSpPr>
            <a:cxnSpLocks/>
          </p:cNvCxnSpPr>
          <p:nvPr/>
        </p:nvCxnSpPr>
        <p:spPr>
          <a:xfrm>
            <a:off x="6876944" y="4225771"/>
            <a:ext cx="358357" cy="1365865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標題 1">
            <a:extLst>
              <a:ext uri="{FF2B5EF4-FFF2-40B4-BE49-F238E27FC236}">
                <a16:creationId xmlns:a16="http://schemas.microsoft.com/office/drawing/2014/main" id="{11DC0972-E7DE-474E-B71E-3F0F369F49E3}"/>
              </a:ext>
            </a:extLst>
          </p:cNvPr>
          <p:cNvSpPr txBox="1">
            <a:spLocks/>
          </p:cNvSpPr>
          <p:nvPr/>
        </p:nvSpPr>
        <p:spPr>
          <a:xfrm>
            <a:off x="6804734" y="5592886"/>
            <a:ext cx="958788" cy="412158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en-US" altLang="zh-TW" sz="1800" b="1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skip</a:t>
            </a:r>
            <a:r>
              <a:rPr lang="zh-TW" altLang="en-US" sz="1800" b="1" dirty="0">
                <a:solidFill>
                  <a:schemeClr val="tx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 </a:t>
            </a:r>
          </a:p>
        </p:txBody>
      </p:sp>
      <p:pic>
        <p:nvPicPr>
          <p:cNvPr id="27" name="圖片 26">
            <a:extLst>
              <a:ext uri="{FF2B5EF4-FFF2-40B4-BE49-F238E27FC236}">
                <a16:creationId xmlns:a16="http://schemas.microsoft.com/office/drawing/2014/main" id="{05FB4EC0-BB42-4A39-BD8D-9585537930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417" t="47637" r="45389" b="45536"/>
          <a:stretch/>
        </p:blipFill>
        <p:spPr>
          <a:xfrm>
            <a:off x="7835732" y="5531424"/>
            <a:ext cx="1513643" cy="570213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3D9496EE-AA67-4197-A79B-30F6854490BC}"/>
              </a:ext>
            </a:extLst>
          </p:cNvPr>
          <p:cNvSpPr/>
          <p:nvPr/>
        </p:nvSpPr>
        <p:spPr>
          <a:xfrm>
            <a:off x="3622089" y="4607511"/>
            <a:ext cx="1692968" cy="390617"/>
          </a:xfrm>
          <a:prstGeom prst="rect">
            <a:avLst/>
          </a:prstGeom>
          <a:noFill/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0" name="直線接點 29">
            <a:extLst>
              <a:ext uri="{FF2B5EF4-FFF2-40B4-BE49-F238E27FC236}">
                <a16:creationId xmlns:a16="http://schemas.microsoft.com/office/drawing/2014/main" id="{0326B7DD-72E2-4129-9DEB-39F04B65B101}"/>
              </a:ext>
            </a:extLst>
          </p:cNvPr>
          <p:cNvCxnSpPr>
            <a:cxnSpLocks/>
          </p:cNvCxnSpPr>
          <p:nvPr/>
        </p:nvCxnSpPr>
        <p:spPr>
          <a:xfrm flipV="1">
            <a:off x="2166151" y="4838330"/>
            <a:ext cx="1455938" cy="195308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標題 1">
            <a:extLst>
              <a:ext uri="{FF2B5EF4-FFF2-40B4-BE49-F238E27FC236}">
                <a16:creationId xmlns:a16="http://schemas.microsoft.com/office/drawing/2014/main" id="{CA478303-1623-4B54-9671-39863F53F0E7}"/>
              </a:ext>
            </a:extLst>
          </p:cNvPr>
          <p:cNvSpPr txBox="1">
            <a:spLocks/>
          </p:cNvSpPr>
          <p:nvPr/>
        </p:nvSpPr>
        <p:spPr>
          <a:xfrm>
            <a:off x="1576977" y="4838330"/>
            <a:ext cx="603682" cy="500792"/>
          </a:xfrm>
          <a:prstGeom prst="rect">
            <a:avLst/>
          </a:prstGeom>
          <a:solidFill>
            <a:schemeClr val="accent2">
              <a:lumMod val="5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zh-TW" altLang="en-US" sz="1600" b="1" dirty="0">
                <a:solidFill>
                  <a:schemeClr val="bg1"/>
                </a:solidFill>
              </a:rPr>
              <a:t>複選</a:t>
            </a:r>
            <a:endParaRPr lang="en-US" altLang="zh-TW" sz="1600" b="1" dirty="0">
              <a:solidFill>
                <a:schemeClr val="bg1"/>
              </a:solidFill>
            </a:endParaRPr>
          </a:p>
        </p:txBody>
      </p:sp>
      <p:sp>
        <p:nvSpPr>
          <p:cNvPr id="34" name="標題 1">
            <a:extLst>
              <a:ext uri="{FF2B5EF4-FFF2-40B4-BE49-F238E27FC236}">
                <a16:creationId xmlns:a16="http://schemas.microsoft.com/office/drawing/2014/main" id="{292962A1-0867-4A2A-90C5-A1A37730DF56}"/>
              </a:ext>
            </a:extLst>
          </p:cNvPr>
          <p:cNvSpPr txBox="1">
            <a:spLocks/>
          </p:cNvSpPr>
          <p:nvPr/>
        </p:nvSpPr>
        <p:spPr>
          <a:xfrm>
            <a:off x="1204115" y="4838330"/>
            <a:ext cx="372861" cy="500792"/>
          </a:xfrm>
          <a:prstGeom prst="rect">
            <a:avLst/>
          </a:prstGeom>
          <a:noFill/>
          <a:ln w="28575">
            <a:solidFill>
              <a:schemeClr val="accent2">
                <a:lumMod val="5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pPr algn="ctr"/>
            <a:r>
              <a:rPr lang="zh-TW" altLang="en-US" sz="1600" b="1" dirty="0">
                <a:solidFill>
                  <a:schemeClr val="accent2">
                    <a:lumMod val="50000"/>
                  </a:schemeClr>
                </a:solidFill>
              </a:rPr>
              <a:t>１</a:t>
            </a:r>
            <a:endParaRPr lang="en-US" altLang="zh-TW" sz="16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724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 animBg="1"/>
      <p:bldP spid="12" grpId="0" animBg="1"/>
      <p:bldP spid="16" grpId="0" animBg="1"/>
      <p:bldP spid="24" grpId="0" animBg="1"/>
      <p:bldP spid="28" grpId="0" animBg="1"/>
      <p:bldP spid="33" grpId="0" animBg="1"/>
      <p:bldP spid="34" grpId="0" animBg="1"/>
    </p:bldLst>
  </p:timing>
</p:sld>
</file>

<file path=ppt/theme/theme1.xml><?xml version="1.0" encoding="utf-8"?>
<a:theme xmlns:a="http://schemas.openxmlformats.org/drawingml/2006/main" name="基礎">
  <a:themeElements>
    <a:clrScheme name="基礎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基礎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基礎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TM03457444[[fn=基礎]]</Template>
  <TotalTime>2633</TotalTime>
  <Words>189</Words>
  <Application>Microsoft Office PowerPoint</Application>
  <PresentationFormat>寬螢幕</PresentationFormat>
  <Paragraphs>39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Arial</vt:lpstr>
      <vt:lpstr>Arial Rounded MT Bold</vt:lpstr>
      <vt:lpstr>Calibri</vt:lpstr>
      <vt:lpstr>Corbel</vt:lpstr>
      <vt:lpstr>基礎</vt:lpstr>
      <vt:lpstr>幼兒點日記管理系統 使用教程  #5 專案上線操作</vt:lpstr>
      <vt:lpstr>上線確認</vt:lpstr>
      <vt:lpstr>測試版vs正式版</vt:lpstr>
      <vt:lpstr>資料內容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166</cp:revision>
  <dcterms:created xsi:type="dcterms:W3CDTF">2020-03-09T09:36:59Z</dcterms:created>
  <dcterms:modified xsi:type="dcterms:W3CDTF">2021-07-20T07:12:57Z</dcterms:modified>
</cp:coreProperties>
</file>

<file path=docProps/thumbnail.jpeg>
</file>